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404" r:id="rId3"/>
    <p:sldId id="412" r:id="rId4"/>
    <p:sldId id="405" r:id="rId5"/>
    <p:sldId id="406" r:id="rId6"/>
    <p:sldId id="407" r:id="rId7"/>
    <p:sldId id="411" r:id="rId8"/>
    <p:sldId id="258" r:id="rId9"/>
    <p:sldId id="413" r:id="rId10"/>
    <p:sldId id="259" r:id="rId11"/>
    <p:sldId id="414" r:id="rId12"/>
    <p:sldId id="415" r:id="rId13"/>
    <p:sldId id="416" r:id="rId14"/>
    <p:sldId id="261" r:id="rId15"/>
    <p:sldId id="417" r:id="rId16"/>
    <p:sldId id="418" r:id="rId17"/>
    <p:sldId id="260" r:id="rId18"/>
    <p:sldId id="262" r:id="rId19"/>
    <p:sldId id="41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50"/>
    <p:restoredTop sz="95846"/>
  </p:normalViewPr>
  <p:slideViewPr>
    <p:cSldViewPr snapToGrid="0">
      <p:cViewPr varScale="1">
        <p:scale>
          <a:sx n="112" d="100"/>
          <a:sy n="112" d="100"/>
        </p:scale>
        <p:origin x="2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8CA56-F33F-8E9C-6B46-3F5ACE76A1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8AB1F-F4B9-6DA6-A100-61DB07745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07066-FEBB-B405-3DCD-EA33CFCC8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BA8F1-494A-D04E-8DA6-67959DCFB43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9889E-547B-9451-3101-7DBF669C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A921A-AAAB-BC72-C1AD-7066F5092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BC45-8FE6-C540-86C8-B02FD2DE8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032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11A0-3E5F-391E-56C1-09194A0F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73D649-D82E-638F-A6CE-0CAAEEA7C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24B14-4F26-83A6-2685-4BC5349EB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BA8F1-494A-D04E-8DA6-67959DCFB43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12472-BFDC-5BE0-428F-BC20111FC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DCCBE-3158-806B-C884-3DD6B7C68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BC45-8FE6-C540-86C8-B02FD2DE8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26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B1E3FA-E26F-4939-5722-5C7B4C13E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8FD2CA-E8CF-55F2-B8D9-940364DB91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1BF18-CECF-9ED1-B9B1-AC7B99AB9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BA8F1-494A-D04E-8DA6-67959DCFB43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BA14E-000B-718C-F21F-2C52EEF6B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0EE17-A440-DC93-F428-9A1DE802B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BC45-8FE6-C540-86C8-B02FD2DE8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3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1A64B-1A6B-EA0B-5384-B0A1B1594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8D85B-4199-32ED-1473-7D444761F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9C015-9C20-4DF1-32A0-C07F06F15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BA8F1-494A-D04E-8DA6-67959DCFB43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144E8-DDFA-F7FC-6CF4-8DF26F27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EFD5A-88F0-FB1F-B0EB-0D4E3F283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BC45-8FE6-C540-86C8-B02FD2DE8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72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7626-5618-069C-2B20-C4E95CE66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46153-A17F-BD21-8C9F-C618E3D135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62852-C8E4-CEE8-ACFD-922A34DCD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BA8F1-494A-D04E-8DA6-67959DCFB43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E3FCF-F3E7-9722-6FC0-84C7C2BD8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5294B-1EBA-7C24-5A81-0518B48D4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BC45-8FE6-C540-86C8-B02FD2DE8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19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5D16E-87B3-5D81-050A-42D12BDB2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17F19-8052-952C-12C5-6FDA100F28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B2D596-E286-1369-3302-0E30AC34D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1AE2C-91C1-679E-923A-11C853DF9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BA8F1-494A-D04E-8DA6-67959DCFB43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79E82-4B72-B788-F69A-1B387C12E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6E85E-CF06-FC11-A7FF-18DDF1F05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BC45-8FE6-C540-86C8-B02FD2DE8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259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66E0C-6550-1212-2E61-79F0E036A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B69ED-5427-DDD4-F588-C377F4BBC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E245DB-F8E2-52CC-C52C-452742825C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0E08D-58D5-A61C-9D3A-866AE3411E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E13A4A-8AA1-64FC-5792-7A49D9599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D15CBB-5B68-5B7F-DC8C-D6FB24A9F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BA8F1-494A-D04E-8DA6-67959DCFB43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BA509-2E28-CEE2-0386-8732F79C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AC326D-CADF-88B2-E10D-6174760AB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BC45-8FE6-C540-86C8-B02FD2DE8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8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8D26-4CAB-86C0-9DC3-EEAD197B4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59BA75-7E25-5210-C8FC-308E18CA8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BA8F1-494A-D04E-8DA6-67959DCFB43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54841C-08F2-2374-1CE1-982EAB2DE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B775A-FA21-660A-B13D-DDECBE65E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BC45-8FE6-C540-86C8-B02FD2DE8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59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255D65-47CC-55C8-A9AD-0F47B597D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BA8F1-494A-D04E-8DA6-67959DCFB43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7C73FE-AFE1-3281-001F-2C326F4ED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F6A6F-871C-C3EE-1024-2F6CDE0A3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BC45-8FE6-C540-86C8-B02FD2DE8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58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6455B-71DA-6B1D-35FC-F7B1E13EC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A9E6D-BEA8-1FDA-8DCB-498E67D24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2B90D-30CB-9B7B-D241-FEB85B0D6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122AA9-D209-760E-00F2-1B1538CB8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BA8F1-494A-D04E-8DA6-67959DCFB43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B522BD-A5C7-5506-CC37-529312354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FBD0D-3030-C102-9C09-AD0C3BE2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BC45-8FE6-C540-86C8-B02FD2DE8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44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7CC6-DB3D-FE17-6324-BF19CACB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AB4777-5790-9C8B-D86B-61DBD9D300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29671-A28D-E31F-4616-A5F570C44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831A1-2C4B-8BFF-CC8B-15A9E36D4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BA8F1-494A-D04E-8DA6-67959DCFB43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612A7D-1BB1-F2D7-22E1-F9ADED6CE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4BEE7-8C40-1BE7-3D58-4AB0709A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2BC45-8FE6-C540-86C8-B02FD2DE8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93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D321A2-4858-EF9E-BEA0-E8977BB07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1DEB9-4061-7BFC-184C-4802DFFBE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42E19-6D38-41FA-3210-C2A5F0B8C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BA8F1-494A-D04E-8DA6-67959DCFB43C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9195F-03FF-1A5E-C900-A69D6C923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2637-F46C-F97D-B51E-1ED11CCE5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2BC45-8FE6-C540-86C8-B02FD2DE8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1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Running%20Shoes%20Survey%20Conjoint.xlsx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Running%20Shoes%20Survey%20Conjoint.xlsx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Running%20Shoes%20Survey%20Conjoint.xlsx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Running%20Shoes%20Survey%20Conjoint.xlsx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Running%20Shoe%20Segmentation.ipynb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Running%20Shoe%20Segmentation.ipynb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Running%20Shoe%20Segmentation.ipynb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cholaslwong/MKTG.X413.-14-Consumer-Insights-Data-Analysis-and-Interpretation.gi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Jurca,%20A.,%20Z&#780;abkar,%20J.%20&amp;%20Dz&#780;eroski,%20S.%20Analysis%20of%201.2%20million%20foot%20scans%20from%20North%20America,%20Europe%20and%20Asia.%20Sci%20Rep%209,%2019155%20(2019).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qualtricsxmdtmv8t4f3.qualtrics.com/jfe/form/SV_cD9mGsCHyI4NrIa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runner in full flight across a bridge in the black Saucony Endorphin Speed 3 road-running shoe">
            <a:extLst>
              <a:ext uri="{FF2B5EF4-FFF2-40B4-BE49-F238E27FC236}">
                <a16:creationId xmlns:a16="http://schemas.microsoft.com/office/drawing/2014/main" id="{FFA7794F-B3D5-C06F-9ED4-59C541DFF2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6" t="9091" r="-1" b="-1"/>
          <a:stretch/>
        </p:blipFill>
        <p:spPr bwMode="auto">
          <a:xfrm>
            <a:off x="-2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99101-6DF1-33B5-18B0-4F799E68E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349F3-A274-D134-E531-E777778D3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528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4CAAD-3990-B47D-BCA5-C9E0ED0C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Conjoint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C3A66-303D-E1DF-C426-FFB0AA05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6705600" cy="398930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Combo with the highest average rating: </a:t>
            </a:r>
          </a:p>
          <a:p>
            <a:pPr marL="457200" lvl="1" indent="0">
              <a:buNone/>
            </a:pPr>
            <a:r>
              <a:rPr lang="en-US" sz="1700" dirty="0"/>
              <a:t>Width: Medium</a:t>
            </a:r>
          </a:p>
          <a:p>
            <a:pPr marL="457200" lvl="1" indent="0">
              <a:buNone/>
            </a:pPr>
            <a:r>
              <a:rPr lang="en-US" sz="1700" dirty="0"/>
              <a:t>Cushioning: Moderate </a:t>
            </a:r>
          </a:p>
          <a:p>
            <a:pPr marL="457200" lvl="1" indent="0">
              <a:buNone/>
            </a:pPr>
            <a:r>
              <a:rPr lang="en-US" sz="1700" dirty="0"/>
              <a:t>Heel-to-Toe Drop: Moderate (5+ mm) </a:t>
            </a:r>
          </a:p>
          <a:p>
            <a:pPr marL="457200" lvl="1" indent="0">
              <a:buNone/>
            </a:pPr>
            <a:r>
              <a:rPr lang="en-US" sz="1700" dirty="0"/>
              <a:t>Price: $100</a:t>
            </a:r>
          </a:p>
          <a:p>
            <a:pPr marL="0" indent="0">
              <a:buNone/>
            </a:pPr>
            <a:r>
              <a:rPr lang="en-US" dirty="0"/>
              <a:t>Width with the highest average rating:</a:t>
            </a:r>
          </a:p>
          <a:p>
            <a:pPr marL="457200" lvl="1" indent="0">
              <a:buNone/>
            </a:pPr>
            <a:r>
              <a:rPr lang="en-US" dirty="0"/>
              <a:t>Wide</a:t>
            </a:r>
          </a:p>
          <a:p>
            <a:pPr marL="0" indent="0">
              <a:buNone/>
            </a:pPr>
            <a:r>
              <a:rPr lang="en-US" dirty="0"/>
              <a:t>Cushioning with the highest average rating:</a:t>
            </a:r>
          </a:p>
          <a:p>
            <a:pPr marL="457200" lvl="1" indent="0">
              <a:buNone/>
            </a:pPr>
            <a:r>
              <a:rPr lang="en-US" dirty="0"/>
              <a:t>Moderate</a:t>
            </a:r>
          </a:p>
          <a:p>
            <a:pPr marL="0" indent="0">
              <a:buNone/>
            </a:pPr>
            <a:r>
              <a:rPr lang="en-US" dirty="0"/>
              <a:t>Heel-to-Toe Drop with the highest average rating:</a:t>
            </a:r>
          </a:p>
          <a:p>
            <a:pPr marL="457200" lvl="1" indent="0">
              <a:buNone/>
            </a:pPr>
            <a:r>
              <a:rPr lang="en-US" dirty="0"/>
              <a:t>Moderate</a:t>
            </a:r>
          </a:p>
          <a:p>
            <a:pPr marL="0" indent="0">
              <a:buNone/>
            </a:pPr>
            <a:r>
              <a:rPr lang="en-US" dirty="0"/>
              <a:t>Price with the highest average rating:</a:t>
            </a:r>
          </a:p>
          <a:p>
            <a:pPr marL="457200" lvl="1" indent="0">
              <a:buNone/>
            </a:pPr>
            <a:r>
              <a:rPr lang="en-US" dirty="0"/>
              <a:t>$100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0F52A6-08D7-6227-0762-4E0DA7EB4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670" y="1825625"/>
            <a:ext cx="3745701" cy="40271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6C9DF0-F40E-C58A-E43E-C8269F4C75BF}"/>
              </a:ext>
            </a:extLst>
          </p:cNvPr>
          <p:cNvSpPr txBox="1"/>
          <p:nvPr/>
        </p:nvSpPr>
        <p:spPr>
          <a:xfrm>
            <a:off x="838200" y="5814933"/>
            <a:ext cx="4755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Running Shoes Survey Conjoint Excel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9900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4CAAD-3990-B47D-BCA5-C9E0ED0C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Conjoint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C3A66-303D-E1DF-C426-FFB0AA05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480"/>
            <a:ext cx="10515600" cy="19005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Utility Function:</a:t>
            </a:r>
          </a:p>
          <a:p>
            <a:pPr marL="0" indent="0">
              <a:buNone/>
            </a:pPr>
            <a:r>
              <a:rPr lang="en-US" sz="2400" dirty="0"/>
              <a:t>U = 0.14*Width + 0.45*Cushioning + 0.11*Heel-to-Toe Drop - 0.20*Price + 2.33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dirty="0"/>
              <a:t>Most preferred feature:</a:t>
            </a:r>
          </a:p>
          <a:p>
            <a:pPr marL="0" indent="0">
              <a:buNone/>
            </a:pPr>
            <a:r>
              <a:rPr lang="en-US" sz="2400" dirty="0"/>
              <a:t>Cushioning</a:t>
            </a:r>
          </a:p>
        </p:txBody>
      </p:sp>
      <p:pic>
        <p:nvPicPr>
          <p:cNvPr id="6" name="Picture 5" descr="A table with numbers and text&#10;&#10;Description automatically generated">
            <a:extLst>
              <a:ext uri="{FF2B5EF4-FFF2-40B4-BE49-F238E27FC236}">
                <a16:creationId xmlns:a16="http://schemas.microsoft.com/office/drawing/2014/main" id="{92079468-A9C7-5F42-E952-353123D78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743" y="3455035"/>
            <a:ext cx="9142237" cy="22205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F2DDC6-5C41-BF4F-419E-56ACE78BC88F}"/>
              </a:ext>
            </a:extLst>
          </p:cNvPr>
          <p:cNvSpPr txBox="1"/>
          <p:nvPr/>
        </p:nvSpPr>
        <p:spPr>
          <a:xfrm>
            <a:off x="838200" y="5814933"/>
            <a:ext cx="4755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Running Shoes Survey Conjoint Excel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9839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4CAAD-3990-B47D-BCA5-C9E0ED0C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Conjoint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C3A66-303D-E1DF-C426-FFB0AA05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481"/>
            <a:ext cx="10515600" cy="16916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R</a:t>
            </a:r>
            <a:r>
              <a:rPr lang="en-US" baseline="30000" dirty="0"/>
              <a:t>2 </a:t>
            </a:r>
            <a:r>
              <a:rPr lang="en-US" dirty="0"/>
              <a:t>(Coefficient Of Determination) = 0.051</a:t>
            </a:r>
          </a:p>
          <a:p>
            <a:pPr marL="0" indent="0">
              <a:buNone/>
            </a:pPr>
            <a:r>
              <a:rPr lang="en-US" sz="2400" dirty="0">
                <a:latin typeface="Söhne"/>
              </a:rPr>
              <a:t>T</a:t>
            </a:r>
            <a:r>
              <a:rPr lang="en-US" sz="2400" b="0" i="0" u="none" strike="noStrike" dirty="0">
                <a:effectLst/>
                <a:latin typeface="Söhne"/>
              </a:rPr>
              <a:t>he regression model does not explain much of the variability of the response data around its mean variance. In other words, there is not a strong correlation between the dependent variable and the independent variable</a:t>
            </a:r>
            <a:endParaRPr lang="en-US" sz="2400" dirty="0"/>
          </a:p>
        </p:txBody>
      </p:sp>
      <p:pic>
        <p:nvPicPr>
          <p:cNvPr id="12" name="Picture 11" descr="A table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C7E6CE5B-3AC2-CB07-74F0-26E6E54E0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752" y="3246120"/>
            <a:ext cx="3778474" cy="23196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B90634-54FC-C3CC-2F26-346795225160}"/>
              </a:ext>
            </a:extLst>
          </p:cNvPr>
          <p:cNvSpPr txBox="1"/>
          <p:nvPr/>
        </p:nvSpPr>
        <p:spPr>
          <a:xfrm>
            <a:off x="838200" y="5792073"/>
            <a:ext cx="4755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Running Shoes Survey Conjoint Excel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5556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4CAAD-3990-B47D-BCA5-C9E0ED0C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Conjoint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C3A66-303D-E1DF-C426-FFB0AA05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761"/>
            <a:ext cx="10515600" cy="24117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P-Values (Statistical Significance)</a:t>
            </a:r>
          </a:p>
          <a:p>
            <a:pPr marL="0" indent="0">
              <a:buNone/>
            </a:pPr>
            <a:r>
              <a:rPr lang="en-US" sz="2400" dirty="0"/>
              <a:t>For Width, Cushioning, and Price p&lt;0.05 (reject the Null hypothesis), which means that the results are likely not due to chance alone</a:t>
            </a:r>
          </a:p>
          <a:p>
            <a:pPr marL="0" indent="0">
              <a:buNone/>
            </a:pPr>
            <a:r>
              <a:rPr lang="en-US" sz="2400" dirty="0"/>
              <a:t>However, for Heel-to-Toe Drop p&gt;0.05 (fails to reject the Null hypothesis), which means the results may be due to chance alone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table with numbers and a black line&#10;&#10;Description automatically generated">
            <a:extLst>
              <a:ext uri="{FF2B5EF4-FFF2-40B4-BE49-F238E27FC236}">
                <a16:creationId xmlns:a16="http://schemas.microsoft.com/office/drawing/2014/main" id="{D83C1CFC-342B-FB4C-35DE-3B1FDDA37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311" y="3771901"/>
            <a:ext cx="8181377" cy="1867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EBB6BF-8063-8B08-843E-F7EA309C594F}"/>
              </a:ext>
            </a:extLst>
          </p:cNvPr>
          <p:cNvSpPr txBox="1"/>
          <p:nvPr/>
        </p:nvSpPr>
        <p:spPr>
          <a:xfrm>
            <a:off x="838200" y="5814933"/>
            <a:ext cx="4755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Running Shoes Survey Conjoint Excel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4699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F27C-75F4-E747-C1C0-62A3F275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0985E-877E-352E-201E-B1BD4725C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205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Segment 1: Asian (72%) or Black / African American (16%) AND Male (44%) or Female (56%)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Most preferred combination: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	Width: Wide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	Cushioning: Moderate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	Heel-to-Toe Drop: Zero/Low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	Price: $100</a:t>
            </a:r>
          </a:p>
        </p:txBody>
      </p:sp>
      <p:pic>
        <p:nvPicPr>
          <p:cNvPr id="5" name="Picture 4" descr="A graph with colored dots&#10;&#10;Description automatically generated">
            <a:extLst>
              <a:ext uri="{FF2B5EF4-FFF2-40B4-BE49-F238E27FC236}">
                <a16:creationId xmlns:a16="http://schemas.microsoft.com/office/drawing/2014/main" id="{1063E5BE-2B6C-4F20-4537-979226F5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252" y="2021551"/>
            <a:ext cx="5170969" cy="395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78210A-F3E4-E623-4F06-496D8451D1E3}"/>
              </a:ext>
            </a:extLst>
          </p:cNvPr>
          <p:cNvSpPr txBox="1"/>
          <p:nvPr/>
        </p:nvSpPr>
        <p:spPr>
          <a:xfrm>
            <a:off x="838200" y="5580926"/>
            <a:ext cx="3589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3"/>
              </a:rPr>
              <a:t>K-Means Clustering Python Code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0372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F27C-75F4-E747-C1C0-62A3F275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0985E-877E-352E-201E-B1BD4725C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205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Segment 2: White / Caucasian (94%) AND Male (48%) or Female (52%)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Most preferred combination: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	Width: Medium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	Cushioning: Moderate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	Heel-to-Toe Drop: Moderate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	Price: $100 </a:t>
            </a:r>
          </a:p>
        </p:txBody>
      </p:sp>
      <p:pic>
        <p:nvPicPr>
          <p:cNvPr id="5" name="Picture 4" descr="A graph with colored dots&#10;&#10;Description automatically generated">
            <a:extLst>
              <a:ext uri="{FF2B5EF4-FFF2-40B4-BE49-F238E27FC236}">
                <a16:creationId xmlns:a16="http://schemas.microsoft.com/office/drawing/2014/main" id="{1063E5BE-2B6C-4F20-4537-979226F5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252" y="2021551"/>
            <a:ext cx="5170969" cy="39594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F8A16A-5006-6CD0-ABC6-C411D01D0CDF}"/>
              </a:ext>
            </a:extLst>
          </p:cNvPr>
          <p:cNvSpPr txBox="1"/>
          <p:nvPr/>
        </p:nvSpPr>
        <p:spPr>
          <a:xfrm>
            <a:off x="838200" y="5336274"/>
            <a:ext cx="3589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3"/>
              </a:rPr>
              <a:t>K-Means Clustering Python Code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0529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DF27C-75F4-E747-C1C0-62A3F275B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0985E-877E-352E-201E-B1BD4725C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205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Segment 3: Preferred not to give their race or gender</a:t>
            </a:r>
          </a:p>
          <a:p>
            <a:pPr marL="0" indent="0">
              <a:spcBef>
                <a:spcPts val="600"/>
              </a:spcBef>
              <a:buNone/>
            </a:pPr>
            <a:endParaRPr lang="en-US" sz="2400" dirty="0"/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Most preferred combination: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	Width: Wide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	Cushioning: Moderate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	Heel-to-Toe Drop, Moderate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dirty="0"/>
              <a:t>	Price: $150</a:t>
            </a:r>
          </a:p>
        </p:txBody>
      </p:sp>
      <p:pic>
        <p:nvPicPr>
          <p:cNvPr id="5" name="Picture 4" descr="A graph with colored dots&#10;&#10;Description automatically generated">
            <a:extLst>
              <a:ext uri="{FF2B5EF4-FFF2-40B4-BE49-F238E27FC236}">
                <a16:creationId xmlns:a16="http://schemas.microsoft.com/office/drawing/2014/main" id="{1063E5BE-2B6C-4F20-4537-979226F5E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252" y="2021551"/>
            <a:ext cx="5170969" cy="3959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CCEB55-2824-386D-7818-B0EBE6437138}"/>
              </a:ext>
            </a:extLst>
          </p:cNvPr>
          <p:cNvSpPr txBox="1"/>
          <p:nvPr/>
        </p:nvSpPr>
        <p:spPr>
          <a:xfrm>
            <a:off x="838200" y="5336274"/>
            <a:ext cx="3589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3"/>
              </a:rPr>
              <a:t>K-Means Clustering Python Code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8603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running on a path&#10;&#10;Description automatically generated">
            <a:extLst>
              <a:ext uri="{FF2B5EF4-FFF2-40B4-BE49-F238E27FC236}">
                <a16:creationId xmlns:a16="http://schemas.microsoft.com/office/drawing/2014/main" id="{513B0EB5-A891-37C7-DE12-2C083AC59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61" r="15225" b="-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78358-4880-12A9-0FEE-A6D8193C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Survey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CC45-FB99-FA1A-B721-0D1AE978B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7689" y="2285999"/>
            <a:ext cx="5777476" cy="4260575"/>
          </a:xfrm>
        </p:spPr>
        <p:txBody>
          <a:bodyPr anchor="ctr">
            <a:noAutofit/>
          </a:bodyPr>
          <a:lstStyle/>
          <a:p>
            <a:r>
              <a:rPr lang="en-US" sz="2000" dirty="0"/>
              <a:t>Survey results show that shoe width is not a significant consideration for most consumers, with cushioning being the most important feature.</a:t>
            </a:r>
          </a:p>
          <a:p>
            <a:endParaRPr lang="en-US" sz="2000" dirty="0"/>
          </a:p>
          <a:p>
            <a:r>
              <a:rPr lang="en-US" sz="2000" dirty="0"/>
              <a:t>Medium-width running shoes are the most popular, especially amongst the White/Caucasian segment.</a:t>
            </a:r>
          </a:p>
          <a:p>
            <a:endParaRPr lang="en-US" sz="2000" dirty="0"/>
          </a:p>
          <a:p>
            <a:r>
              <a:rPr lang="en-US" sz="2000" dirty="0"/>
              <a:t>Results supports the hypothesis that there may be a higher demand for wide width running shoes amongst an underserved Asian segment.</a:t>
            </a:r>
          </a:p>
        </p:txBody>
      </p:sp>
    </p:spTree>
    <p:extLst>
      <p:ext uri="{BB962C8B-B14F-4D97-AF65-F5344CB8AC3E}">
        <p14:creationId xmlns:p14="http://schemas.microsoft.com/office/powerpoint/2010/main" val="3015642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8B298-92E0-1736-74E9-89190D2CA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CB24E-1D04-652F-EEDC-B422C3E44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4579"/>
            <a:ext cx="6095200" cy="48282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Total Available Market (TAM) = 5.6 – 6.24 billion</a:t>
            </a:r>
          </a:p>
          <a:p>
            <a:pPr lvl="1"/>
            <a:r>
              <a:rPr lang="en-US" dirty="0"/>
              <a:t>People who wear shoes and are physically able to run</a:t>
            </a:r>
          </a:p>
          <a:p>
            <a:r>
              <a:rPr lang="en-US" dirty="0"/>
              <a:t>Served Available Market (SAM) = ~</a:t>
            </a:r>
            <a:r>
              <a:rPr lang="en-US" b="0" i="0" u="none" strike="noStrike" dirty="0">
                <a:effectLst/>
                <a:latin typeface="Google Sans"/>
              </a:rPr>
              <a:t>1 billion</a:t>
            </a:r>
          </a:p>
          <a:p>
            <a:pPr lvl="1"/>
            <a:r>
              <a:rPr lang="en-US" dirty="0">
                <a:latin typeface="Google Sans"/>
              </a:rPr>
              <a:t>P</a:t>
            </a:r>
            <a:r>
              <a:rPr lang="en-US" b="0" i="0" u="none" strike="noStrike" dirty="0">
                <a:effectLst/>
                <a:latin typeface="Google Sans"/>
              </a:rPr>
              <a:t>eople worldwide who purchase running shoes each year</a:t>
            </a:r>
          </a:p>
          <a:p>
            <a:pPr lvl="1"/>
            <a:r>
              <a:rPr lang="en-US" b="0" i="0" u="none" strike="noStrike" dirty="0">
                <a:effectLst/>
                <a:latin typeface="Google Sans"/>
              </a:rPr>
              <a:t>United States market = USD 2.5 billion in 2022</a:t>
            </a:r>
          </a:p>
          <a:p>
            <a:pPr lvl="1"/>
            <a:r>
              <a:rPr lang="en-US" b="0" i="0" u="none" strike="noStrike" dirty="0">
                <a:effectLst/>
                <a:latin typeface="Google Sans"/>
              </a:rPr>
              <a:t>China market = USD 1.5 billion in 2022</a:t>
            </a:r>
            <a:endParaRPr lang="en-US" dirty="0"/>
          </a:p>
          <a:p>
            <a:r>
              <a:rPr lang="en-US" dirty="0"/>
              <a:t>Target Market = </a:t>
            </a:r>
            <a:r>
              <a:rPr lang="en-US" b="0" i="0" u="none" strike="noStrike" dirty="0">
                <a:effectLst/>
                <a:latin typeface="Google Sans"/>
              </a:rPr>
              <a:t>1.6 million</a:t>
            </a:r>
          </a:p>
          <a:p>
            <a:pPr lvl="1"/>
            <a:r>
              <a:rPr lang="en-US" dirty="0">
                <a:latin typeface="Google Sans"/>
              </a:rPr>
              <a:t>P</a:t>
            </a:r>
            <a:r>
              <a:rPr lang="en-US" b="0" i="0" u="none" strike="noStrike" dirty="0">
                <a:effectLst/>
                <a:latin typeface="Google Sans"/>
              </a:rPr>
              <a:t>eople of Asian descent in the United States who buy running shoes each year</a:t>
            </a:r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600" dirty="0"/>
              <a:t>Source: Google Bard</a:t>
            </a:r>
          </a:p>
        </p:txBody>
      </p:sp>
      <p:pic>
        <p:nvPicPr>
          <p:cNvPr id="2052" name="Picture 4" descr="Infographic : Running Shoes Market Is Projected To Reach USD 18,861.9 Mn In  2029">
            <a:extLst>
              <a:ext uri="{FF2B5EF4-FFF2-40B4-BE49-F238E27FC236}">
                <a16:creationId xmlns:a16="http://schemas.microsoft.com/office/drawing/2014/main" id="{63500EF1-58D6-CB06-4E1B-0D84FD9A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400" y="2286794"/>
            <a:ext cx="4673917" cy="262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023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6983-1BF2-33B7-FC8E-8BC7B835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6B17F-CB9A-485C-7E7B-B9D932DBA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https://github.com/nicholaslwong/MKTG.X413.-14-Consumer-Insights-Data-Analysis-and-Interpretation.git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631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Q1: Who Is Your Customer?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8803" y="2120575"/>
            <a:ext cx="9805015" cy="780466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dirty="0"/>
              <a:t>Runners with wide feet who prefer shoes with minimal cushioning and low heel-to-toe drop.</a:t>
            </a:r>
          </a:p>
        </p:txBody>
      </p:sp>
      <p:pic>
        <p:nvPicPr>
          <p:cNvPr id="14" name="Picture 13" descr="A diagram of different types of shoes&#10;&#10;Description automatically generated">
            <a:extLst>
              <a:ext uri="{FF2B5EF4-FFF2-40B4-BE49-F238E27FC236}">
                <a16:creationId xmlns:a16="http://schemas.microsoft.com/office/drawing/2014/main" id="{90822EB0-BC9E-8CF4-B18C-E9725173D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99" y="3392724"/>
            <a:ext cx="3797536" cy="2301306"/>
          </a:xfrm>
          <a:prstGeom prst="rect">
            <a:avLst/>
          </a:prstGeom>
        </p:spPr>
      </p:pic>
      <p:pic>
        <p:nvPicPr>
          <p:cNvPr id="10" name="Picture 9" descr="A collage of different types of shoes&#10;&#10;Description automatically generated">
            <a:extLst>
              <a:ext uri="{FF2B5EF4-FFF2-40B4-BE49-F238E27FC236}">
                <a16:creationId xmlns:a16="http://schemas.microsoft.com/office/drawing/2014/main" id="{9899BF62-A4FC-762B-B453-003FD875D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386" y="3707920"/>
            <a:ext cx="3797536" cy="1670914"/>
          </a:xfrm>
          <a:prstGeom prst="rect">
            <a:avLst/>
          </a:prstGeom>
        </p:spPr>
      </p:pic>
      <p:pic>
        <p:nvPicPr>
          <p:cNvPr id="12" name="Picture 11" descr="A diagram of a shoe size&#10;&#10;Description automatically generated">
            <a:extLst>
              <a:ext uri="{FF2B5EF4-FFF2-40B4-BE49-F238E27FC236}">
                <a16:creationId xmlns:a16="http://schemas.microsoft.com/office/drawing/2014/main" id="{16DA1EA5-726C-311C-AE56-33C2AD72A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673" y="3926278"/>
            <a:ext cx="3797536" cy="123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90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Q1: Who Is Your Customer?</a:t>
            </a:r>
          </a:p>
        </p:txBody>
      </p:sp>
      <p:sp>
        <p:nvSpPr>
          <p:cNvPr id="3" name="Content Placeholder 2"/>
          <p:cNvSpPr>
            <a:spLocks/>
          </p:cNvSpPr>
          <p:nvPr/>
        </p:nvSpPr>
        <p:spPr>
          <a:xfrm>
            <a:off x="1350392" y="1948170"/>
            <a:ext cx="6341260" cy="1661075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04672">
              <a:spcAft>
                <a:spcPts val="600"/>
              </a:spcAft>
            </a:pPr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Asian men and women tend to have wider feet than their North American and European counterparts.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2BAF7C-2D16-8898-638A-184FC0BC3D78}"/>
              </a:ext>
            </a:extLst>
          </p:cNvPr>
          <p:cNvSpPr txBox="1"/>
          <p:nvPr/>
        </p:nvSpPr>
        <p:spPr>
          <a:xfrm>
            <a:off x="1329720" y="3286826"/>
            <a:ext cx="6341259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en-US" sz="1584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Jurca, A., Žabkar, J. &amp; Džeroski, S. Analysis of 1.2 million foot scans from North America, Europe and Asia. Sci Rep 9, 19155 (2019).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7FAD14-8EE7-5C31-6398-2C1C5F9A8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979" y="1452735"/>
            <a:ext cx="3795562" cy="524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17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Q2: What Is the Customer Problem?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Limited availability of running shoes </a:t>
            </a:r>
            <a:r>
              <a:rPr lang="en-US" sz="2800" dirty="0"/>
              <a:t>with minimal cushioning and low heel-to-toe drop in wide widths.</a:t>
            </a:r>
            <a:endParaRPr lang="en-US" dirty="0"/>
          </a:p>
        </p:txBody>
      </p: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C3E4493-0D04-8947-8568-086D49E2B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3651648"/>
            <a:ext cx="3136900" cy="1739900"/>
          </a:xfrm>
          <a:prstGeom prst="rect">
            <a:avLst/>
          </a:prstGeom>
        </p:spPr>
      </p:pic>
      <p:pic>
        <p:nvPicPr>
          <p:cNvPr id="7" name="Picture 6" descr="A screenshot of a survey&#10;&#10;Description automatically generated">
            <a:extLst>
              <a:ext uri="{FF2B5EF4-FFF2-40B4-BE49-F238E27FC236}">
                <a16:creationId xmlns:a16="http://schemas.microsoft.com/office/drawing/2014/main" id="{E80043FE-56E7-EF42-854B-4395EE6D9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250" y="3205163"/>
            <a:ext cx="3060700" cy="2971800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EE14537B-1DDE-4EDA-06AF-B860A9AF4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575" y="3429000"/>
            <a:ext cx="3098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64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Q3: What Is the Most Important Customer Benefit?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3232597"/>
            <a:ext cx="4243589" cy="29609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Shoes that fit.</a:t>
            </a:r>
          </a:p>
        </p:txBody>
      </p:sp>
      <p:pic>
        <p:nvPicPr>
          <p:cNvPr id="9" name="Picture 8" descr="A person's feet and a foot pedal&#10;&#10;Description automatically generated">
            <a:extLst>
              <a:ext uri="{FF2B5EF4-FFF2-40B4-BE49-F238E27FC236}">
                <a16:creationId xmlns:a16="http://schemas.microsoft.com/office/drawing/2014/main" id="{A6D9F123-91C1-4E7E-D0C5-CCEF8B3E9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41" r="6505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3459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AD4E965-F3E8-127C-B8A3-5E7C27EEF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01" y="611707"/>
            <a:ext cx="3986315" cy="876989"/>
          </a:xfrm>
          <a:prstGeom prst="rect">
            <a:avLst/>
          </a:prstGeom>
        </p:spPr>
      </p:pic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59A8640-AA8C-533E-3613-991106269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597" y="2197977"/>
            <a:ext cx="3986315" cy="867022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35BE7E5-ABA0-EA3D-36FB-4B24057A4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498" y="4935696"/>
            <a:ext cx="3986315" cy="837125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229E9EA-A1DD-905A-712E-F87E3CB88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498" y="3586730"/>
            <a:ext cx="3986315" cy="8271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384" y="841250"/>
            <a:ext cx="5562787" cy="2223750"/>
          </a:xfrm>
        </p:spPr>
        <p:txBody>
          <a:bodyPr anchor="b">
            <a:normAutofit/>
          </a:bodyPr>
          <a:lstStyle/>
          <a:p>
            <a:r>
              <a:rPr lang="en-US" sz="4800" dirty="0"/>
              <a:t>Q4: How Do You Know What The Customer Needs</a:t>
            </a:r>
            <a:r>
              <a:rPr lang="en-US" sz="48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382" y="3724743"/>
            <a:ext cx="5562787" cy="245660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Online searches on footwear company and retailer websites, running blogs, and Reddit running forums result in very few wide-width running shoes with minimal cushioning and low heel-to-toe drop.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547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/>
              <a:t>Q5: What Does The Experience Look Like?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Runners with wide feet being able to readily find and purchase wide-width running shoes with minimal cushioning and low heel-to-toe drop.</a:t>
            </a:r>
          </a:p>
        </p:txBody>
      </p:sp>
      <p:pic>
        <p:nvPicPr>
          <p:cNvPr id="5" name="Picture 4" descr="A person sitting on a bench holding a pair of shoes&#10;&#10;Description automatically generated">
            <a:extLst>
              <a:ext uri="{FF2B5EF4-FFF2-40B4-BE49-F238E27FC236}">
                <a16:creationId xmlns:a16="http://schemas.microsoft.com/office/drawing/2014/main" id="{3F0300B8-A949-CFF2-6627-F369C925B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37" r="17424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3154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C955-A6E7-2855-BD69-0B783AF32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Conjoint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C9CFD-02C5-2BDB-F8E1-9430A2FDE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2710" cy="3489325"/>
          </a:xfrm>
        </p:spPr>
        <p:txBody>
          <a:bodyPr>
            <a:normAutofit fontScale="92500" lnSpcReduction="10000"/>
          </a:bodyPr>
          <a:lstStyle/>
          <a:p>
            <a:r>
              <a:rPr lang="en-US" b="0" i="0" u="none" strike="noStrike" dirty="0">
                <a:effectLst/>
                <a:latin typeface="Poppins" panose="020B0604020202020204" pitchFamily="34" charset="0"/>
              </a:rPr>
              <a:t>16 different combinations of running shoe features and prices were presented in randomized order. </a:t>
            </a:r>
          </a:p>
          <a:p>
            <a:r>
              <a:rPr lang="en-US" b="0" i="0" u="none" strike="noStrike" dirty="0">
                <a:effectLst/>
                <a:latin typeface="Poppins" panose="020B0604020202020204" pitchFamily="34" charset="0"/>
              </a:rPr>
              <a:t>For each combination, the level of interest in purchasing the shoe was selected from a 5-point Likert scale.</a:t>
            </a:r>
          </a:p>
          <a:p>
            <a:r>
              <a:rPr lang="en-US" dirty="0">
                <a:latin typeface="Poppins" panose="020B0604020202020204" pitchFamily="34" charset="0"/>
              </a:rPr>
              <a:t>Respondents were friends, family, and sourced from Reddit’s r/</a:t>
            </a:r>
            <a:r>
              <a:rPr lang="en-US" dirty="0" err="1">
                <a:latin typeface="Poppins" panose="020B0604020202020204" pitchFamily="34" charset="0"/>
              </a:rPr>
              <a:t>SurveyExchange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D0CF33-266F-BE03-40EE-0DFB2D428DBA}"/>
              </a:ext>
            </a:extLst>
          </p:cNvPr>
          <p:cNvSpPr txBox="1"/>
          <p:nvPr/>
        </p:nvSpPr>
        <p:spPr>
          <a:xfrm>
            <a:off x="1025842" y="5449887"/>
            <a:ext cx="3177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Qualtrics Survey</a:t>
            </a:r>
            <a:endParaRPr lang="en-US" sz="2800" dirty="0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FF2C3217-59C0-570F-CACF-57B3F3C64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563" y="315912"/>
            <a:ext cx="2870837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6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C955-A6E7-2855-BD69-0B783AF32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Conjoint Survey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C9CFD-02C5-2BDB-F8E1-9430A2FDE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time and budget constraints, accessing a panel of target customers (i.e., runners) was not feasible. Therefore, confidence in the accuracy of the responses was not high due to a lack of familiarity with the features.</a:t>
            </a:r>
          </a:p>
          <a:p>
            <a:r>
              <a:rPr lang="en-US" dirty="0"/>
              <a:t>Was unable to take a large enough sample where every respondent would only be presented with a smaller random subset of the full set of options. Instead, everyone had to rate all of the options which was not ideal.</a:t>
            </a:r>
          </a:p>
          <a:p>
            <a:r>
              <a:rPr lang="en-US" dirty="0"/>
              <a:t>Only included two levels from each feature to limit the number of combinations.</a:t>
            </a:r>
          </a:p>
        </p:txBody>
      </p:sp>
    </p:spTree>
    <p:extLst>
      <p:ext uri="{BB962C8B-B14F-4D97-AF65-F5344CB8AC3E}">
        <p14:creationId xmlns:p14="http://schemas.microsoft.com/office/powerpoint/2010/main" val="3093920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</TotalTime>
  <Words>869</Words>
  <Application>Microsoft Macintosh PowerPoint</Application>
  <PresentationFormat>Widescreen</PresentationFormat>
  <Paragraphs>99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Google Sans</vt:lpstr>
      <vt:lpstr>Poppins</vt:lpstr>
      <vt:lpstr>Söhne</vt:lpstr>
      <vt:lpstr>Office Theme</vt:lpstr>
      <vt:lpstr>PowerPoint Presentation</vt:lpstr>
      <vt:lpstr>Q1: Who Is Your Customer?</vt:lpstr>
      <vt:lpstr>Q1: Who Is Your Customer?</vt:lpstr>
      <vt:lpstr>Q2: What Is the Customer Problem?</vt:lpstr>
      <vt:lpstr>Q3: What Is the Most Important Customer Benefit?</vt:lpstr>
      <vt:lpstr>Q4: How Do You Know What The Customer Needs?</vt:lpstr>
      <vt:lpstr>Q5: What Does The Experience Look Like?</vt:lpstr>
      <vt:lpstr>Conjoint Survey</vt:lpstr>
      <vt:lpstr>Conjoint Survey Limitations</vt:lpstr>
      <vt:lpstr>Conjoint Analysis</vt:lpstr>
      <vt:lpstr>Conjoint Analysis</vt:lpstr>
      <vt:lpstr>Conjoint Analysis</vt:lpstr>
      <vt:lpstr>Conjoint Analysis</vt:lpstr>
      <vt:lpstr>Segmentation</vt:lpstr>
      <vt:lpstr>Segmentation</vt:lpstr>
      <vt:lpstr>Segmentation</vt:lpstr>
      <vt:lpstr>Survey Insights</vt:lpstr>
      <vt:lpstr>Market Size</vt:lpstr>
      <vt:lpstr>GitHub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Wong</dc:creator>
  <cp:lastModifiedBy>Nicholas Wong</cp:lastModifiedBy>
  <cp:revision>12</cp:revision>
  <dcterms:created xsi:type="dcterms:W3CDTF">2023-11-20T02:29:26Z</dcterms:created>
  <dcterms:modified xsi:type="dcterms:W3CDTF">2023-11-20T07:43:32Z</dcterms:modified>
</cp:coreProperties>
</file>